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34"/>
  </p:notesMasterIdLst>
  <p:sldIdLst>
    <p:sldId id="260" r:id="rId3"/>
    <p:sldId id="360" r:id="rId4"/>
    <p:sldId id="284" r:id="rId5"/>
    <p:sldId id="295" r:id="rId6"/>
    <p:sldId id="270" r:id="rId7"/>
    <p:sldId id="332" r:id="rId8"/>
    <p:sldId id="281" r:id="rId9"/>
    <p:sldId id="356" r:id="rId10"/>
    <p:sldId id="334" r:id="rId11"/>
    <p:sldId id="335" r:id="rId12"/>
    <p:sldId id="338" r:id="rId13"/>
    <p:sldId id="339" r:id="rId14"/>
    <p:sldId id="343" r:id="rId15"/>
    <p:sldId id="345" r:id="rId16"/>
    <p:sldId id="346" r:id="rId17"/>
    <p:sldId id="368" r:id="rId18"/>
    <p:sldId id="371" r:id="rId19"/>
    <p:sldId id="372" r:id="rId20"/>
    <p:sldId id="288" r:id="rId21"/>
    <p:sldId id="353" r:id="rId22"/>
    <p:sldId id="357" r:id="rId23"/>
    <p:sldId id="355" r:id="rId24"/>
    <p:sldId id="373" r:id="rId25"/>
    <p:sldId id="289" r:id="rId26"/>
    <p:sldId id="362" r:id="rId27"/>
    <p:sldId id="365" r:id="rId28"/>
    <p:sldId id="286" r:id="rId29"/>
    <p:sldId id="296" r:id="rId30"/>
    <p:sldId id="366" r:id="rId31"/>
    <p:sldId id="364" r:id="rId32"/>
    <p:sldId id="36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4" autoAdjust="0"/>
    <p:restoredTop sz="94650"/>
  </p:normalViewPr>
  <p:slideViewPr>
    <p:cSldViewPr snapToGrid="0">
      <p:cViewPr varScale="1">
        <p:scale>
          <a:sx n="120" d="100"/>
          <a:sy n="120" d="100"/>
        </p:scale>
        <p:origin x="2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62846-A322-4A91-AADC-BD2991192A7F}" type="datetimeFigureOut">
              <a:rPr lang="en-US" smtClean="0"/>
              <a:t>10/5/21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D4A79-22BD-45A7-A8A3-66A4B5D7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2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E64E43-1A43-5740-A2F1-516489818B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513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4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only \delta 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8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\delta U \delta U^\dagger -&gt; gives high-momentum 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63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bullet.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797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this factorizes so we are left with the high-momentum dependence out in front here (point) and the rest is at low momentum.</a:t>
            </a:r>
          </a:p>
          <a:p>
            <a:r>
              <a:rPr lang="en-US" dirty="0"/>
              <a:t>Factorization from OPE.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230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textbox.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35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to AV18 QMC calculations, read bullets, emphasize that the high-q tail works well.</a:t>
            </a:r>
          </a:p>
          <a:p>
            <a:r>
              <a:rPr lang="en-US" dirty="0"/>
              <a:t>Why is the intermediate q region the worst? Operator cut at 2-body and WF is just HF. (IMSRG decoupling example).</a:t>
            </a:r>
          </a:p>
          <a:p>
            <a:r>
              <a:rPr lang="en-US" dirty="0"/>
              <a:t>Why isn’t low-q showing? Low-q corresponds to large-r in LDA where a local density approximation will not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756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to AV18 QMC calculations, read bullets, emphasize that the high-q tail works well.</a:t>
            </a:r>
          </a:p>
          <a:p>
            <a:r>
              <a:rPr lang="en-US" dirty="0"/>
              <a:t>Why is the intermediate q region the worst? Operator cut at 2-body and WF is just HF. (IMSRG decoupling example).</a:t>
            </a:r>
          </a:p>
          <a:p>
            <a:r>
              <a:rPr lang="en-US" dirty="0"/>
              <a:t>Why isn’t low-q showing? Low-q corresponds to large-r in LDA where a local density approximation will not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032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to AV18 QMC calculations, read bullets, emphasize that the high-q tail works well.</a:t>
            </a:r>
          </a:p>
          <a:p>
            <a:r>
              <a:rPr lang="en-US" dirty="0"/>
              <a:t>Why is the intermediate q region the worst? Operator cut at 2-body and WF is just HF. (IMSRG decoupling example).</a:t>
            </a:r>
          </a:p>
          <a:p>
            <a:r>
              <a:rPr lang="en-US" dirty="0"/>
              <a:t>Why isn’t low-q showing? Low-q corresponds to large-r in LDA where a local density approximation will not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160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Lastly, we can produce SRC scale factors using this expression here (explain). Gives good agreement with experiment and LCA calculations from this reference (point).</a:t>
            </a:r>
          </a:p>
          <a:p>
            <a:r>
              <a:rPr lang="en-US" dirty="0"/>
              <a:t>a2 is given by the ratio of \</a:t>
            </a:r>
            <a:r>
              <a:rPr lang="en-US" dirty="0" err="1"/>
              <a:t>sigma^A</a:t>
            </a:r>
            <a:r>
              <a:rPr lang="en-US" dirty="0"/>
              <a:t> / \</a:t>
            </a:r>
            <a:r>
              <a:rPr lang="en-US" dirty="0" err="1"/>
              <a:t>sigma^d</a:t>
            </a:r>
            <a:r>
              <a:rPr lang="en-US" dirty="0"/>
              <a:t> inclusive cross section ratios which plateau at </a:t>
            </a:r>
            <a:r>
              <a:rPr lang="en-US"/>
              <a:t>high Bjorken x.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21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first bullet, define high RG resolution picture explaining cartoon in the process, and explain electron scattering diagram.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871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Don't bother describing (a) - just say these are cross section ratios on the left, on the right are the pair fraction of proton-neutron and proton-proton.</a:t>
            </a:r>
          </a:p>
          <a:p>
            <a:r>
              <a:rPr lang="en-US" dirty="0"/>
              <a:t>The takeaway is at high RG resolution, the tensor force… (fast!)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316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if we calculate the ratio of the momentum distributions for pp/np, we reproduce the general results where we see the </a:t>
            </a:r>
            <a:r>
              <a:rPr lang="en-US" dirty="0" err="1"/>
              <a:t>pn</a:t>
            </a:r>
            <a:r>
              <a:rPr lang="en-US" dirty="0"/>
              <a:t> dominance at 400 MeV and transition to the scalar limit.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711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also look at isospin dependence: by taking ratios we see the </a:t>
            </a:r>
            <a:r>
              <a:rPr lang="en-US" dirty="0" err="1"/>
              <a:t>pn</a:t>
            </a:r>
            <a:r>
              <a:rPr lang="en-US" dirty="0"/>
              <a:t>-dominant region is independent of N/Z while the scalar limits depends on N/Z.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477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what is happening in the picture.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8872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131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500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84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low RG resolution picture (read bullets), explain low RG resolution electron scattering.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03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Comparison of pictures: same experimental resolution, same observables, but different physical interpretation.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29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deuteron wave function in coordinate space as an example, unevolved significant SRC, use SRG to go to low RG resolution.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61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low RG resolution, SRC physics in AV18 wave function is gone, both curves collapse on one another, D-state probability is suppressed, but observables are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1E5513-1272-A44C-AF68-F8AE51C323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0435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question.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63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Answer: consider the matrix element -&gt; SRC physics goes to operator. We will apply the transformation up to two-body on momentum distribution operator.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878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deuteron in momentum space as an example and consider contributions to the full distribution in terms of 1 and \delta U. Here is the full result.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4A79-22BD-45A7-A8A3-66A4B5D758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18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DE0BF-2E93-CA4C-878B-CB255A3DB51D}" type="datetime1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61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F5478-05E2-1E45-82C0-8161E733EB89}" type="datetime1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82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226D-B56F-784B-B119-9EA82372FB30}" type="datetime1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08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0D91-B1E5-5142-A046-4D71EE50B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4A7C4-537C-8544-B586-FD1890FB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0C6C-C0FD-B145-9F2A-11D3162A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43DC9-B223-EB49-AFB2-241D8092D09A}" type="datetime1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5123-9D1F-E043-8190-2A14273A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1C7-D939-C84C-8C44-59C249C6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13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2832A-BEE0-814C-9F44-440FD12952C0}" type="datetime1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69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9F14B-0ABA-9D44-9941-B0D63C110058}" type="datetime1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87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CFFD-AD04-1748-BECA-D89A8EBA7385}" type="datetime1">
              <a:rPr lang="en-US" smtClean="0"/>
              <a:t>10/5/21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079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F17DC-C55D-BB40-8326-F4687F1E16E9}" type="datetime1">
              <a:rPr lang="en-US" smtClean="0"/>
              <a:t>10/5/21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0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CD3A7-F822-CF43-B870-AED56496E4ED}" type="datetime1">
              <a:rPr lang="en-US" smtClean="0"/>
              <a:t>10/5/21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8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B5D9-D3B8-1E4C-BE8A-2FF0C1FFE9B5}" type="datetime1">
              <a:rPr lang="en-US" smtClean="0"/>
              <a:t>10/5/21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956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0E2BB-82E7-E440-9AA7-04295B178DBC}" type="datetime1">
              <a:rPr lang="en-US" smtClean="0"/>
              <a:t>10/5/21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31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309-57A2-B949-991F-33ECA825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46F2-1C4A-8B0D-00F68B1D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94E-CAC0-4B46-9177-1DB018D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CE95E-6E59-2145-BD31-EADB231DF0D7}" type="datetime1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4D1E-5399-6146-9E0D-81AD7D86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2B9D-BFA1-C747-B5FD-1FA8DF4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968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D222A-A88B-C940-AAFD-CC9926CBBE3D}" type="datetime1">
              <a:rPr lang="en-US" smtClean="0"/>
              <a:t>10/5/21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97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7C01-DC1D-1B40-BC34-A6BD0E79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119-752A-FF45-8C18-A721DAC4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58C19-ED11-4A4A-BF2A-2668F17A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85682-A6D3-FD4A-9D36-CB508CD43247}" type="datetime1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1BEC-F116-6345-8F26-9C684D6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012-5A3B-9346-B695-BE86189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901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AA4FA-81C0-664F-877E-AB3D78DC4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569F0-A3AF-DE46-8318-769E2784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F6FF-B821-7D41-830E-1EC8F683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E19A6-2480-2144-BB65-D74528228C89}" type="datetime1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DBAC-2AF3-2D4E-A2E8-AE5CE6C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22597-E96D-EC46-8252-E74B0EA5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27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4B0-D25E-6848-90C6-D464C527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6877B-8DEB-0344-80BD-44E885D4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0666-6413-DB42-A2F0-BA0DB547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0CCCA-23D9-5844-9DEB-71C4F8CBB277}" type="datetime1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8F18-695B-7249-9E85-CBB31819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7550-F2BF-ED4F-BD23-77E19AD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90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FE-98F7-0240-9A84-688C7D0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206A-D636-7A40-93ED-E61C1E14C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CBC79-C191-5542-8F89-78255A895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6FCE-A560-2C45-8BD7-FD965E3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0490F-2F14-D942-86CE-E890ED4FB850}" type="datetime1">
              <a:rPr lang="en-US" smtClean="0"/>
              <a:t>10/5/21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0BFF9-03A0-5E4B-956B-76CD31E8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D0CC-BF6C-DB41-9881-C5DF1CA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40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4604-98C5-4F40-803B-FCB7D61A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2D42-1442-D44E-8BB5-53C1E840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FD274-F59D-DE4E-B64C-5516C702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D7AC6-2229-3845-9472-0E585BBC0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5559D-519B-974A-B49B-3D61A32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DD3C-A354-C449-9BF0-C0DFDEB6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D02BE-2221-F446-98AC-EB8A4818A2DA}" type="datetime1">
              <a:rPr lang="en-US" smtClean="0"/>
              <a:t>10/5/21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62197-883C-7D43-A4E7-7E3E6F1B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BE219-ED69-EE4A-932A-C5E462F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84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0DCC-CA36-0048-A038-315980A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BA0D-8DD4-3E4C-8779-07E19259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24A3-83E3-8749-8DD7-9254597E4794}" type="datetime1">
              <a:rPr lang="en-US" smtClean="0"/>
              <a:t>10/5/21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07BA-8188-AA45-BF5D-EF6C043D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57AB1-ECC1-FF4C-9AC1-01B4FA7B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05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3A30-8CE6-F04D-9428-91762F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FD95B-406D-5943-B3F2-A454A1FABD5E}" type="datetime1">
              <a:rPr lang="en-US" smtClean="0"/>
              <a:t>10/5/21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3462-98CA-E14C-992A-51DDE768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7442-61E9-DB4E-BFCA-B6C15B5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81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2E0C-303C-5542-B19D-EA7D473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4C4B-1E32-5B4F-A314-83B73639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D2377-9141-9041-ACCC-0BFEB468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2C9D6-757B-9E4F-B62C-9B18758E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89FA-334C-1D47-AC2F-8F309DDC776A}" type="datetime1">
              <a:rPr lang="en-US" smtClean="0"/>
              <a:t>10/5/21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A156-1218-8746-A8AC-27E1BC60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2363-D3FE-314A-B65B-97BC4856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31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836B-9AEE-EB4F-999C-0079A052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0A491-08CA-284C-A115-37EEF0FFF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592D-CF7F-3F47-874A-7E1656F3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941A-75F1-FB46-9714-DB74FAE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D7E2-9948-B647-A5F7-41C29FCDE67A}" type="datetime1">
              <a:rPr lang="en-US" smtClean="0"/>
              <a:t>10/5/21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A092-016D-1043-9604-929A9F0A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2F12-8438-9742-844A-DA4FF5E3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52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0B083239-79BE-024A-9D7F-0CD580735679}" type="datetime1">
              <a:rPr lang="en-US" smtClean="0"/>
              <a:t>10/5/21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APS DNP 2021 Meeting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729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DB979-E96F-CD40-9050-248DA7E9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1CA-FC92-7F49-BBBD-4238A7EA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CA40F-B22F-304F-99B3-A9EEE2898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2D6772FA-9BA2-4F4A-8276-A5DFF9A60E5D}" type="datetime1">
              <a:rPr lang="en-US" smtClean="0"/>
              <a:t>10/5/21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6F65-993C-6B4E-85AC-4635806D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Anthony Tropiano, APS DNP 2021 Meeting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53B0-E8DE-2B45-AC37-589250102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20F09D-B375-B446-8D61-90653E4EE1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75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7.png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7.png"/><Relationship Id="rId9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35821"/>
            <a:ext cx="8229600" cy="17907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Short-range correlation physics </a:t>
            </a:r>
            <a:r>
              <a:rPr lang="en-US" sz="4000" dirty="0">
                <a:solidFill>
                  <a:srgbClr val="00206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4100" y="1970341"/>
            <a:ext cx="7543800" cy="331547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en-US" sz="2200" b="1" dirty="0">
                <a:ea typeface="Arial Unicode MS" panose="020B0604020202020204" pitchFamily="34" charset="-128"/>
                <a:cs typeface="Arial" panose="020B0604020202020204" pitchFamily="34" charset="0"/>
              </a:rPr>
              <a:t>Anthony Tropiano</a:t>
            </a:r>
            <a:r>
              <a:rPr lang="en-US" altLang="en-US" sz="2200" b="1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Scott Bogner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2200" dirty="0">
                <a:ea typeface="Arial Unicode MS" panose="020B0604020202020204" pitchFamily="34" charset="-128"/>
                <a:cs typeface="Arial" panose="020B0604020202020204" pitchFamily="34" charset="0"/>
              </a:rPr>
              <a:t>, Dick Furnstahl</a:t>
            </a:r>
            <a:r>
              <a:rPr lang="en-US" altLang="en-US" sz="22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endParaRPr lang="en-US" altLang="en-US" sz="22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Ohio State University, </a:t>
            </a:r>
            <a:r>
              <a:rPr lang="en-US" altLang="en-US" sz="1800" baseline="30000" dirty="0"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1800" dirty="0">
                <a:ea typeface="Arial Unicode MS" panose="020B0604020202020204" pitchFamily="34" charset="-128"/>
                <a:cs typeface="Arial" panose="020B0604020202020204" pitchFamily="34" charset="0"/>
              </a:rPr>
              <a:t>Michigan State University</a:t>
            </a:r>
          </a:p>
          <a:p>
            <a:pPr>
              <a:lnSpc>
                <a:spcPct val="110000"/>
              </a:lnSpc>
            </a:pPr>
            <a:endParaRPr lang="en-US" altLang="en-US" sz="1400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APS DNP Meeting – Virtual Meeting</a:t>
            </a:r>
          </a:p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rgbClr val="C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October 12, 2021</a:t>
            </a:r>
            <a:endParaRPr lang="en-US" altLang="en-US" sz="20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800" i="1" dirty="0" err="1"/>
              <a:t>ajt</a:t>
            </a:r>
            <a:r>
              <a:rPr lang="en-US" sz="1800" i="1" dirty="0"/>
              <a:t>, S.K. Bogner, and R.J. Furnstahl, arXiv:2105.13936</a:t>
            </a:r>
          </a:p>
          <a:p>
            <a:pPr>
              <a:lnSpc>
                <a:spcPct val="110000"/>
              </a:lnSpc>
            </a:pPr>
            <a:r>
              <a:rPr lang="en-US" sz="1800" i="1" dirty="0"/>
              <a:t>Phys. Rev. C </a:t>
            </a:r>
            <a:r>
              <a:rPr lang="en-US" sz="1800" b="1" i="1" dirty="0"/>
              <a:t>104</a:t>
            </a:r>
            <a:r>
              <a:rPr lang="en-US" sz="1800" i="1" dirty="0"/>
              <a:t>, 034311 (2021)</a:t>
            </a:r>
          </a:p>
          <a:p>
            <a:pPr>
              <a:lnSpc>
                <a:spcPct val="110000"/>
              </a:lnSpc>
            </a:pPr>
            <a:endParaRPr lang="en-US" sz="1800" i="1" dirty="0"/>
          </a:p>
          <a:p>
            <a:pPr>
              <a:lnSpc>
                <a:spcPct val="110000"/>
              </a:lnSpc>
            </a:pPr>
            <a:endParaRPr lang="en-US" sz="1800" i="1" dirty="0"/>
          </a:p>
          <a:p>
            <a:pPr>
              <a:lnSpc>
                <a:spcPct val="100000"/>
              </a:lnSpc>
            </a:pPr>
            <a:endParaRPr lang="en-US" sz="1800" i="1" dirty="0"/>
          </a:p>
          <a:p>
            <a:pPr>
              <a:lnSpc>
                <a:spcPct val="100000"/>
              </a:lnSpc>
            </a:pPr>
            <a:endParaRPr lang="en-US" altLang="en-US" sz="2000" i="1" dirty="0"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848367-2624-1C42-BB16-5BE1F8815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225" y="5063879"/>
            <a:ext cx="2376460" cy="16459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D0B37D-A927-A64A-A340-0BC4CDBCB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36" y="5429639"/>
            <a:ext cx="3145537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7F2C15-FD2A-054E-9CB9-C8322E45C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371" y="5201039"/>
            <a:ext cx="13716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648F84-F4C5-E34C-930C-87ABBE6E8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2423" y="5109599"/>
            <a:ext cx="276352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06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8B285-D2EC-44E9-827C-2482ADF2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D767E0D9-275D-449A-A040-918694D8D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0042DF0-7FD5-4B90-9E5D-7D2870FDF8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59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4668F7-2418-4E48-9163-975D93BBB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7812D5FD-AF32-4F4C-916D-49A9692073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A103312-47AC-4A86-A69B-C456B653E3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86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sz="26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5663CF-6306-46D3-A88B-BD146E05A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&#10;&#10;Description automatically generated with medium confidence">
            <a:extLst>
              <a:ext uri="{FF2B5EF4-FFF2-40B4-BE49-F238E27FC236}">
                <a16:creationId xmlns:a16="http://schemas.microsoft.com/office/drawing/2014/main" id="{2ED5F962-EA58-4406-8A82-E54529D1CE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43"/>
            <a:ext cx="5183257" cy="484632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FA318B9-913F-4D87-81BF-687D886C47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0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2-body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518" cy="4351338"/>
              </a:xfrm>
              <a:prstGeom prst="rect">
                <a:avLst/>
              </a:prstGeom>
              <a:blipFill>
                <a:blip r:embed="rId3"/>
                <a:stretch>
                  <a:fillRect l="-1181" r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741BAC-6D96-4E46-B742-1844B1349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DD83E321-3268-4A6C-BB51-14BD77254E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0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/>
                  <a:t> 2-body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2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  <a:blipFill>
                <a:blip r:embed="rId3"/>
                <a:stretch>
                  <a:fillRect l="-1181" r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/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Factorization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Sup>
                      <m:sSub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</m:t>
                        </m:r>
                      </m:sup>
                    </m:sSubSup>
                    <m:sSubSup>
                      <m:sSubSupPr>
                        <m:ctrlP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blipFill>
                <a:blip r:embed="rId8"/>
                <a:stretch>
                  <a:fillRect l="-1542" t="-3659" b="-25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6C1EAC-42A8-4335-ABB2-B459EB238FBD}"/>
              </a:ext>
            </a:extLst>
          </p:cNvPr>
          <p:cNvCxnSpPr/>
          <p:nvPr/>
        </p:nvCxnSpPr>
        <p:spPr>
          <a:xfrm>
            <a:off x="8753383" y="4767309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E1FC5F-9B1F-4230-9047-E48CEEC3330B}"/>
              </a:ext>
            </a:extLst>
          </p:cNvPr>
          <p:cNvCxnSpPr/>
          <p:nvPr/>
        </p:nvCxnSpPr>
        <p:spPr>
          <a:xfrm>
            <a:off x="8753383" y="3676837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B014D-5F96-44F8-A134-A451BD502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9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34EB86F1-E8ED-4F02-955B-5406DB54B9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2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For high-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sSubSup>
                      <m:sSubSup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2-body term dominates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200" i="1" dirty="0">
                  <a:solidFill>
                    <a:schemeClr val="bg1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22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sz="22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200" b="1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sz="22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</m:t>
                                  </m:r>
                                </m:sup>
                              </m:sSubSup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b="1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/>
                  <a:t>	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7DE78E-D414-4876-9F29-B66EECC6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1825625"/>
                <a:ext cx="6711696" cy="4351338"/>
              </a:xfrm>
              <a:prstGeom prst="rect">
                <a:avLst/>
              </a:prstGeom>
              <a:blipFill>
                <a:blip r:embed="rId3"/>
                <a:stretch>
                  <a:fillRect l="-1181" r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/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bg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Factorization</a:t>
                </a: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40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Sup>
                      <m:sSubSup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</m:t>
                        </m:r>
                      </m:sup>
                    </m:sSubSup>
                    <m:sSubSup>
                      <m:sSubSupPr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CF048-64B8-42A4-90B5-E6F541B03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090041"/>
                <a:ext cx="5933982" cy="502061"/>
              </a:xfrm>
              <a:prstGeom prst="rect">
                <a:avLst/>
              </a:prstGeom>
              <a:blipFill>
                <a:blip r:embed="rId8"/>
                <a:stretch>
                  <a:fillRect l="-1542" t="-3659" b="-25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6C1EAC-42A8-4335-ABB2-B459EB238FBD}"/>
              </a:ext>
            </a:extLst>
          </p:cNvPr>
          <p:cNvCxnSpPr/>
          <p:nvPr/>
        </p:nvCxnSpPr>
        <p:spPr>
          <a:xfrm>
            <a:off x="8753383" y="4767309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E1FC5F-9B1F-4230-9047-E48CEEC3330B}"/>
              </a:ext>
            </a:extLst>
          </p:cNvPr>
          <p:cNvCxnSpPr/>
          <p:nvPr/>
        </p:nvCxnSpPr>
        <p:spPr>
          <a:xfrm>
            <a:off x="8753383" y="3676837"/>
            <a:ext cx="0" cy="399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5250289-5B13-4C81-A478-5E94D823D1BA}"/>
              </a:ext>
            </a:extLst>
          </p:cNvPr>
          <p:cNvSpPr txBox="1"/>
          <p:nvPr/>
        </p:nvSpPr>
        <p:spPr>
          <a:xfrm>
            <a:off x="5517430" y="3479296"/>
            <a:ext cx="5271939" cy="17235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sz="1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 this strategy to nuclear momentum distributions using local density approximation (LDA)!</a:t>
            </a:r>
          </a:p>
          <a:p>
            <a:endParaRPr lang="en-US" sz="1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1BBB86-EB30-4202-8C01-E379596D0D77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1BBB86-EB30-4202-8C01-E379596D0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9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C6EB421-4587-4CCB-B699-44225F813F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30643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2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09" y="1536642"/>
            <a:ext cx="1076358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Low RG resolution</a:t>
            </a:r>
            <a:r>
              <a:rPr lang="en-US" sz="2200" dirty="0"/>
              <a:t> calculations reproduce momentum distributions of AV18 data</a:t>
            </a:r>
            <a:r>
              <a:rPr lang="en-US" sz="2200" baseline="30000" dirty="0"/>
              <a:t>1</a:t>
            </a:r>
            <a:r>
              <a:rPr lang="en-US" sz="2200" dirty="0"/>
              <a:t> (</a:t>
            </a:r>
            <a:r>
              <a:rPr lang="en-US" sz="2200" dirty="0">
                <a:solidFill>
                  <a:srgbClr val="002060"/>
                </a:solidFill>
              </a:rPr>
              <a:t>high RG resolution</a:t>
            </a:r>
            <a:r>
              <a:rPr lang="en-US" sz="2200" dirty="0"/>
              <a:t> calculation)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/>
              <p:nvPr/>
            </p:nvSpPr>
            <p:spPr>
              <a:xfrm>
                <a:off x="30126" y="5987018"/>
                <a:ext cx="459326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6" y="5987018"/>
                <a:ext cx="4593265" cy="738664"/>
              </a:xfrm>
              <a:prstGeom prst="rect">
                <a:avLst/>
              </a:prstGeom>
              <a:blipFill>
                <a:blip r:embed="rId4"/>
                <a:stretch>
                  <a:fillRect l="-552" t="-1695" r="-276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841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CF66A66-A8BB-064F-83CC-E4EB12C118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4208" y="1391542"/>
                <a:ext cx="1079022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rgbClr val="C00000"/>
                    </a:solidFill>
                  </a:rPr>
                  <a:t>Universality</a:t>
                </a:r>
                <a:r>
                  <a:rPr lang="en-US" sz="2200" dirty="0"/>
                  <a:t>: High-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200" dirty="0"/>
                  <a:t> dependence from universal function</a:t>
                </a:r>
                <a:r>
                  <a:rPr lang="en-US" sz="22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dirty="0"/>
                  <a:t> fixed by 2-body and insensitive to nucleus</a:t>
                </a:r>
              </a:p>
            </p:txBody>
          </p:sp>
        </mc:Choice>
        <mc:Fallback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CF66A66-A8BB-064F-83CC-E4EB12C11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08" y="1391542"/>
                <a:ext cx="10790220" cy="4351338"/>
              </a:xfrm>
              <a:prstGeom prst="rect">
                <a:avLst/>
              </a:prstGeom>
              <a:blipFill>
                <a:blip r:embed="rId3"/>
                <a:stretch>
                  <a:fillRect l="-706" r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/>
              <p:nvPr/>
            </p:nvSpPr>
            <p:spPr>
              <a:xfrm>
                <a:off x="30126" y="5987018"/>
                <a:ext cx="459326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6" y="5987018"/>
                <a:ext cx="4593265" cy="738664"/>
              </a:xfrm>
              <a:prstGeom prst="rect">
                <a:avLst/>
              </a:prstGeom>
              <a:blipFill>
                <a:blip r:embed="rId5"/>
                <a:stretch>
                  <a:fillRect l="-552" t="-1695" r="-276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78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ifferent&#10;&#10;Description automatically generated">
            <a:extLst>
              <a:ext uri="{FF2B5EF4-FFF2-40B4-BE49-F238E27FC236}">
                <a16:creationId xmlns:a16="http://schemas.microsoft.com/office/drawing/2014/main" id="{811DB2A1-53C9-4E7D-BAD6-CAC8F1A0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3" y="2301340"/>
            <a:ext cx="9908814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Proton momentum distributions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A172B3-6C60-C842-92CA-8ED59E33F65C}"/>
              </a:ext>
            </a:extLst>
          </p:cNvPr>
          <p:cNvSpPr txBox="1"/>
          <p:nvPr/>
        </p:nvSpPr>
        <p:spPr>
          <a:xfrm>
            <a:off x="2847077" y="3696362"/>
            <a:ext cx="6567012" cy="8309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RG works well with simple approximations and is systematically improvable!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D6FD-6BEC-4F1C-8D36-B0AA13C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/>
              <p:nvPr/>
            </p:nvSpPr>
            <p:spPr>
              <a:xfrm>
                <a:off x="30126" y="5987018"/>
                <a:ext cx="459326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Proton momentum distributions for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C,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O, and 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 under 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densities from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Skyrme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EDF SLy4 using the HFBRAD code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9EB699-67B2-496C-97EA-04B5033A5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6" y="5987018"/>
                <a:ext cx="4593265" cy="738664"/>
              </a:xfrm>
              <a:prstGeom prst="rect">
                <a:avLst/>
              </a:prstGeom>
              <a:blipFill>
                <a:blip r:embed="rId4"/>
                <a:stretch>
                  <a:fillRect l="-552" t="-1695" r="-276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419643E-8C72-4798-AB23-3C7A55844BEA}"/>
              </a:ext>
            </a:extLst>
          </p:cNvPr>
          <p:cNvSpPr txBox="1"/>
          <p:nvPr/>
        </p:nvSpPr>
        <p:spPr>
          <a:xfrm>
            <a:off x="7799451" y="0"/>
            <a:ext cx="4392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.B.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Wiringa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024305 (2014)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https://www.phy.anl.gov/theory/research/momenta/</a:t>
            </a:r>
          </a:p>
          <a:p>
            <a:pPr>
              <a:defRPr/>
            </a:pP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Bennaceur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Phys.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96 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E76EC457-4161-C448-994D-3CC0C72D05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4208" y="1391542"/>
                <a:ext cx="1079022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200" dirty="0">
                    <a:solidFill>
                      <a:srgbClr val="C00000"/>
                    </a:solidFill>
                  </a:rPr>
                  <a:t>Universality</a:t>
                </a:r>
                <a:r>
                  <a:rPr lang="en-US" sz="2200" dirty="0"/>
                  <a:t>: High-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200" dirty="0"/>
                  <a:t> dependence from universal function</a:t>
                </a:r>
                <a:r>
                  <a:rPr lang="en-US" sz="22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  <m:sup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dirty="0"/>
                  <a:t> fixed by 2-body and insensitive to nucleus</a:t>
                </a:r>
              </a:p>
            </p:txBody>
          </p:sp>
        </mc:Choice>
        <mc:Fallback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E76EC457-4161-C448-994D-3CC0C72D0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08" y="1391542"/>
                <a:ext cx="10790220" cy="4351338"/>
              </a:xfrm>
              <a:prstGeom prst="rect">
                <a:avLst/>
              </a:prstGeom>
              <a:blipFill>
                <a:blip r:embed="rId5"/>
                <a:stretch>
                  <a:fillRect l="-706" r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410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scaling factors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SRC scaling factors</a:t>
                </a:r>
              </a:p>
              <a:p>
                <a:pPr>
                  <a:lnSpc>
                    <a:spcPct val="100000"/>
                  </a:lnSpc>
                </a:pPr>
                <a:endParaRPr lang="en-US" sz="10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h𝑖𝑔h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1000" dirty="0"/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2400" dirty="0"/>
                  <a:t> is the single-nucleon probability distribution in nucleus A with error bars from varying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l-G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h𝑖𝑔h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Good agreement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values from experiment</a:t>
                </a:r>
                <a:r>
                  <a:rPr lang="en-US" sz="2400" baseline="30000" dirty="0"/>
                  <a:t>3</a:t>
                </a:r>
                <a:r>
                  <a:rPr lang="en-US" sz="2400" dirty="0"/>
                  <a:t> and LCA calculations</a:t>
                </a:r>
                <a:r>
                  <a:rPr lang="en-US" sz="2400" baseline="30000" dirty="0"/>
                  <a:t>4</a:t>
                </a:r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5581" y="1510846"/>
                <a:ext cx="6098219" cy="4351338"/>
              </a:xfrm>
              <a:blipFill>
                <a:blip r:embed="rId3"/>
                <a:stretch>
                  <a:fillRect l="-1245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3B1C2-5FED-4346-BBDF-4C67C29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Anthony Tropiano, APS DNP 2021 Meeting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8CDEA4-F1AE-4B94-9D25-25DCE9686CD6}"/>
                  </a:ext>
                </a:extLst>
              </p:cNvPr>
              <p:cNvSpPr txBox="1"/>
              <p:nvPr/>
            </p:nvSpPr>
            <p:spPr>
              <a:xfrm>
                <a:off x="293571" y="5903893"/>
                <a:ext cx="391712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4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scale factors using single-nucleon momentum distributions under LDA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(SLy4 in red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Gogny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blue) with AV18 and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compared to experimental values</a:t>
                </a:r>
                <a:r>
                  <a:rPr lang="en-US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8CDEA4-F1AE-4B94-9D25-25DCE9686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71" y="5903893"/>
                <a:ext cx="3917120" cy="954107"/>
              </a:xfrm>
              <a:prstGeom prst="rect">
                <a:avLst/>
              </a:prstGeom>
              <a:blipFill>
                <a:blip r:embed="rId4"/>
                <a:stretch>
                  <a:fillRect l="-647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A13B90A-6D7E-4D17-9725-B3C28AABD6C8}"/>
              </a:ext>
            </a:extLst>
          </p:cNvPr>
          <p:cNvSpPr txBox="1"/>
          <p:nvPr/>
        </p:nvSpPr>
        <p:spPr>
          <a:xfrm>
            <a:off x="8221233" y="0"/>
            <a:ext cx="39707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Chabanat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Nucl. Phys. A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635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231 (1998)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Decharge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Phys. Rev. C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1568 (1980)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Schmookler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 (CLAS), Nature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566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354 (2019)</a:t>
            </a:r>
          </a:p>
          <a:p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Ryckebusch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Phys. Rev. C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054620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(2019)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3E029F9F-7B35-6744-A94D-8EF0257BDC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0515"/>
            <a:ext cx="450426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127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Motivation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7452DF-4AA0-4D39-90B6-4FC6D8911A33}"/>
              </a:ext>
            </a:extLst>
          </p:cNvPr>
          <p:cNvSpPr/>
          <p:nvPr/>
        </p:nvSpPr>
        <p:spPr>
          <a:xfrm>
            <a:off x="10886159" y="3345518"/>
            <a:ext cx="1234048" cy="489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2FF64D8-5F78-468D-9D0A-3889AA23C2A1}"/>
              </a:ext>
            </a:extLst>
          </p:cNvPr>
          <p:cNvSpPr/>
          <p:nvPr/>
        </p:nvSpPr>
        <p:spPr>
          <a:xfrm>
            <a:off x="10941851" y="2598792"/>
            <a:ext cx="1234048" cy="489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947AD9-CEFF-4588-BADC-5B6DE5FB5086}"/>
              </a:ext>
            </a:extLst>
          </p:cNvPr>
          <p:cNvSpPr/>
          <p:nvPr/>
        </p:nvSpPr>
        <p:spPr>
          <a:xfrm>
            <a:off x="8495930" y="2273569"/>
            <a:ext cx="1234048" cy="489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520CBBC-A0F7-4076-AB99-0F768639D57B}"/>
              </a:ext>
            </a:extLst>
          </p:cNvPr>
          <p:cNvSpPr/>
          <p:nvPr/>
        </p:nvSpPr>
        <p:spPr>
          <a:xfrm>
            <a:off x="6998492" y="5526887"/>
            <a:ext cx="2252593" cy="2652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85FD4F9-11FB-4391-ACFF-6CA718E1DCBF}"/>
              </a:ext>
            </a:extLst>
          </p:cNvPr>
          <p:cNvSpPr/>
          <p:nvPr/>
        </p:nvSpPr>
        <p:spPr>
          <a:xfrm>
            <a:off x="5314475" y="5615172"/>
            <a:ext cx="2252593" cy="2652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79F7FA1-19CB-4316-9964-8F0B1B14D66F}"/>
              </a:ext>
            </a:extLst>
          </p:cNvPr>
          <p:cNvSpPr/>
          <p:nvPr/>
        </p:nvSpPr>
        <p:spPr>
          <a:xfrm>
            <a:off x="9094387" y="7122454"/>
            <a:ext cx="2252593" cy="2652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F27D95-8503-46DA-947D-3D3653A7F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2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C0DF36A-00A4-4D21-85DA-6ECEE64BC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Anthony Tropiano, APS DNP 2021 Meeting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471C235C-6EB9-4851-8A30-E773FBEC9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03219D33-8280-4E1D-AFC1-209474D4C01E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800A4FD-5032-42D4-A6B7-DEC5EF4E3229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C8AFF3C-0FAD-42DC-98F7-C3E5FC02FA5E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424D64B-058B-4477-B844-C43C685E68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001C466-6C84-40BC-951A-E140A8E458DB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B4CBD54-1386-4534-80A4-6D1FF7E1F3BF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D03A78C-A3CC-4FCB-9639-54CD7AAD03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6134C10-F6D8-4422-BD77-681935A05550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CBF8D4-A50C-465C-B76B-363EE07D9008}"/>
              </a:ext>
            </a:extLst>
          </p:cNvPr>
          <p:cNvSpPr/>
          <p:nvPr/>
        </p:nvSpPr>
        <p:spPr>
          <a:xfrm>
            <a:off x="10886159" y="3345518"/>
            <a:ext cx="1234048" cy="700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441A96-D6FF-42D0-8925-3F202969B9E2}"/>
              </a:ext>
            </a:extLst>
          </p:cNvPr>
          <p:cNvSpPr/>
          <p:nvPr/>
        </p:nvSpPr>
        <p:spPr>
          <a:xfrm>
            <a:off x="8743580" y="3737270"/>
            <a:ext cx="2142579" cy="30491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243D920-3414-4631-876D-30BF4EC44489}"/>
              </a:ext>
            </a:extLst>
          </p:cNvPr>
          <p:cNvSpPr/>
          <p:nvPr/>
        </p:nvSpPr>
        <p:spPr>
          <a:xfrm>
            <a:off x="8608899" y="3965667"/>
            <a:ext cx="3511307" cy="23906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5A5B253-7CF5-4199-BF10-28D39C7AE75F}"/>
              </a:ext>
            </a:extLst>
          </p:cNvPr>
          <p:cNvSpPr/>
          <p:nvPr/>
        </p:nvSpPr>
        <p:spPr>
          <a:xfrm>
            <a:off x="8362950" y="5406501"/>
            <a:ext cx="380630" cy="1379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AEE92E74-7B81-4A86-B270-B59B1A17BF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842" y="4062776"/>
            <a:ext cx="3341351" cy="2416838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2D4E3583-BB98-4E8D-8897-721859F6192B}"/>
              </a:ext>
            </a:extLst>
          </p:cNvPr>
          <p:cNvSpPr txBox="1">
            <a:spLocks/>
          </p:cNvSpPr>
          <p:nvPr/>
        </p:nvSpPr>
        <p:spPr>
          <a:xfrm>
            <a:off x="292963" y="1834503"/>
            <a:ext cx="8202967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/>
              <a:t>Recent experiments have been able to isolate processes where short-range correlation (SRC) physics is dominant and well accounted for by SRC phenomenology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SRC physics at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SRC pairs are components in the nuclear wave function with relative momenta above the Fermi momentum</a:t>
            </a: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endParaRPr lang="en-US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71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0115" y="2302299"/>
            <a:ext cx="3249229" cy="3786943"/>
          </a:xfrm>
        </p:spPr>
        <p:txBody>
          <a:bodyPr>
            <a:normAutofit fontScale="92500"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At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RG resolution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the tensor force and the repulsive core of the NN interaction kicks nucleon pairs into SRCs</a:t>
            </a:r>
          </a:p>
          <a:p>
            <a:pPr>
              <a:lnSpc>
                <a:spcPct val="100000"/>
              </a:lnSpc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np dominates because the tensor force requires spin triplet pairs (pp are spin singlets)</a:t>
            </a:r>
            <a:endParaRPr lang="en-US" sz="2200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Do we describe this physics at low RG resolution?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840A7-42AC-432D-88BC-9CDD206CF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4260C3-D68A-4A38-9BB2-EE7E2633C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0030"/>
            <a:ext cx="8824203" cy="3291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91EF03-A52C-4B39-B69A-9C91AE991A21}"/>
              </a:ext>
            </a:extLst>
          </p:cNvPr>
          <p:cNvSpPr txBox="1"/>
          <p:nvPr/>
        </p:nvSpPr>
        <p:spPr>
          <a:xfrm>
            <a:off x="554208" y="5361870"/>
            <a:ext cx="8350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5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(a) Ratio of two-nucleon to single-nucleon electron-scattering cross sections for carbon as a function of missing momentum. (b) Fraction of np to p and pp to p pairs versus the relative momentum. Figure from CLAS collaboration publication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F5EDDE-CAFD-4643-AD41-03497B596F4B}"/>
              </a:ext>
            </a:extLst>
          </p:cNvPr>
          <p:cNvSpPr txBox="1"/>
          <p:nvPr/>
        </p:nvSpPr>
        <p:spPr>
          <a:xfrm>
            <a:off x="7609810" y="1769485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B8B9CB-C95F-4CB9-85E8-965F0C3ABA08}"/>
              </a:ext>
            </a:extLst>
          </p:cNvPr>
          <p:cNvSpPr txBox="1"/>
          <p:nvPr/>
        </p:nvSpPr>
        <p:spPr>
          <a:xfrm>
            <a:off x="4754608" y="1496130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includes </a:t>
            </a:r>
            <a:r>
              <a:rPr lang="en-US" baseline="30000" dirty="0"/>
              <a:t>1</a:t>
            </a:r>
            <a:r>
              <a:rPr lang="en-US" dirty="0"/>
              <a:t>S</a:t>
            </a:r>
            <a:r>
              <a:rPr lang="en-US" baseline="-25000" dirty="0"/>
              <a:t>0</a:t>
            </a:r>
            <a:r>
              <a:rPr lang="en-US" dirty="0"/>
              <a:t> and </a:t>
            </a:r>
            <a:r>
              <a:rPr lang="en-US" baseline="30000" dirty="0"/>
              <a:t>3</a:t>
            </a:r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en-US" dirty="0"/>
              <a:t>-</a:t>
            </a:r>
            <a:r>
              <a:rPr lang="en-US" baseline="30000" dirty="0"/>
              <a:t>3</a:t>
            </a:r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16CA2A-37AA-486A-B898-935A9565D282}"/>
              </a:ext>
            </a:extLst>
          </p:cNvPr>
          <p:cNvCxnSpPr>
            <a:cxnSpLocks/>
          </p:cNvCxnSpPr>
          <p:nvPr/>
        </p:nvCxnSpPr>
        <p:spPr>
          <a:xfrm>
            <a:off x="8374531" y="2108849"/>
            <a:ext cx="114643" cy="8909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E267E3-2BF4-4EEE-A0F3-D84CD4F89218}"/>
              </a:ext>
            </a:extLst>
          </p:cNvPr>
          <p:cNvCxnSpPr>
            <a:cxnSpLocks/>
          </p:cNvCxnSpPr>
          <p:nvPr/>
        </p:nvCxnSpPr>
        <p:spPr>
          <a:xfrm>
            <a:off x="5666500" y="1862141"/>
            <a:ext cx="77352" cy="4401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FA6CA5-3C24-4B33-BE54-6324173D0B42}"/>
              </a:ext>
            </a:extLst>
          </p:cNvPr>
          <p:cNvSpPr txBox="1"/>
          <p:nvPr/>
        </p:nvSpPr>
        <p:spPr>
          <a:xfrm>
            <a:off x="0" y="6538912"/>
            <a:ext cx="41713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Korover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(CLAS), arXiv:2004.07304 (2014)</a:t>
            </a:r>
            <a:endParaRPr lang="en-US" sz="1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009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1A22809-2CF3-49C1-8FE5-E63D0B1B7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0030"/>
            <a:ext cx="8824203" cy="32918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7793D3E3-C7B2-47DA-B9FB-DE85F35902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" y="1769485"/>
            <a:ext cx="4676414" cy="43891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840A7-42AC-432D-88BC-9CDD206CF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EFC8E7-2541-48A3-9FC0-B510A5FD86D1}"/>
              </a:ext>
            </a:extLst>
          </p:cNvPr>
          <p:cNvSpPr txBox="1"/>
          <p:nvPr/>
        </p:nvSpPr>
        <p:spPr>
          <a:xfrm>
            <a:off x="1499013" y="392787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pn</a:t>
            </a:r>
            <a:r>
              <a:rPr lang="en-US" dirty="0"/>
              <a:t> dominance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E2713C1-C2EB-48C9-8D10-34C6D732BF25}"/>
              </a:ext>
            </a:extLst>
          </p:cNvPr>
          <p:cNvSpPr/>
          <p:nvPr/>
        </p:nvSpPr>
        <p:spPr>
          <a:xfrm>
            <a:off x="1160642" y="4502043"/>
            <a:ext cx="819694" cy="823532"/>
          </a:xfrm>
          <a:prstGeom prst="ellipse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2D56E1-DF6E-4273-937E-693B3FC2119F}"/>
              </a:ext>
            </a:extLst>
          </p:cNvPr>
          <p:cNvCxnSpPr>
            <a:cxnSpLocks/>
          </p:cNvCxnSpPr>
          <p:nvPr/>
        </p:nvCxnSpPr>
        <p:spPr>
          <a:xfrm flipH="1">
            <a:off x="1570489" y="4297204"/>
            <a:ext cx="627742" cy="86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8FCBE57-2C11-4A20-9220-00A883651C68}"/>
              </a:ext>
            </a:extLst>
          </p:cNvPr>
          <p:cNvSpPr txBox="1">
            <a:spLocks/>
          </p:cNvSpPr>
          <p:nvPr/>
        </p:nvSpPr>
        <p:spPr>
          <a:xfrm>
            <a:off x="8691238" y="2302299"/>
            <a:ext cx="3320249" cy="44191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2000" dirty="0">
                <a:solidFill>
                  <a:prstClr val="black"/>
                </a:solidFill>
                <a:cs typeface="Arial" panose="020B0604020202020204" pitchFamily="34" charset="0"/>
              </a:rPr>
              <a:t>At </a:t>
            </a:r>
            <a:r>
              <a:rPr lang="en-US" sz="2000" dirty="0">
                <a:cs typeface="Arial" panose="020B0604020202020204" pitchFamily="34" charset="0"/>
              </a:rPr>
              <a:t>low RG resolution</a:t>
            </a:r>
            <a:r>
              <a:rPr lang="en-US" sz="2000" dirty="0">
                <a:solidFill>
                  <a:prstClr val="black"/>
                </a:solidFill>
                <a:cs typeface="Arial" panose="020B0604020202020204" pitchFamily="34" charset="0"/>
              </a:rPr>
              <a:t>, SRCs are suppressed in the wave function and shifted into the operator</a:t>
            </a:r>
          </a:p>
          <a:p>
            <a:pPr lvl="0">
              <a:defRPr/>
            </a:pPr>
            <a:r>
              <a:rPr lang="en-US" sz="2000" dirty="0">
                <a:solidFill>
                  <a:prstClr val="black"/>
                </a:solidFill>
                <a:cs typeface="Arial" panose="020B0604020202020204" pitchFamily="34" charset="0"/>
              </a:rPr>
              <a:t>Physics is established in the 2-body system – </a:t>
            </a:r>
            <a:r>
              <a:rPr lang="en-US" sz="2000" dirty="0">
                <a:solidFill>
                  <a:srgbClr val="C00000"/>
                </a:solidFill>
                <a:cs typeface="Arial" panose="020B0604020202020204" pitchFamily="34" charset="0"/>
              </a:rPr>
              <a:t>can apply to any nucleus!</a:t>
            </a:r>
            <a:endParaRPr lang="en-US" sz="2000" dirty="0">
              <a:solidFill>
                <a:srgbClr val="C00000"/>
              </a:solidFill>
            </a:endParaRPr>
          </a:p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Low RG resolution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picture </a:t>
            </a:r>
            <a:r>
              <a:rPr lang="en-US" sz="2000" dirty="0"/>
              <a:t>re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produces the characteristics of cross section ratios using simple approximations</a:t>
            </a:r>
          </a:p>
          <a:p>
            <a:pPr>
              <a:lnSpc>
                <a:spcPct val="100000"/>
              </a:lnSpc>
            </a:pP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BBA70E-7B80-4362-A086-F61E0CC8AB43}"/>
              </a:ext>
            </a:extLst>
          </p:cNvPr>
          <p:cNvSpPr txBox="1"/>
          <p:nvPr/>
        </p:nvSpPr>
        <p:spPr>
          <a:xfrm>
            <a:off x="7609810" y="1769485"/>
            <a:ext cx="121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39987C-3D76-4F32-84BF-F0C74C47E6ED}"/>
              </a:ext>
            </a:extLst>
          </p:cNvPr>
          <p:cNvSpPr txBox="1"/>
          <p:nvPr/>
        </p:nvSpPr>
        <p:spPr>
          <a:xfrm>
            <a:off x="4754608" y="1496130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includes </a:t>
            </a:r>
            <a:r>
              <a:rPr lang="en-US" baseline="30000" dirty="0"/>
              <a:t>1</a:t>
            </a:r>
            <a:r>
              <a:rPr lang="en-US" dirty="0"/>
              <a:t>S</a:t>
            </a:r>
            <a:r>
              <a:rPr lang="en-US" baseline="-25000" dirty="0"/>
              <a:t>0</a:t>
            </a:r>
            <a:r>
              <a:rPr lang="en-US" dirty="0"/>
              <a:t> and </a:t>
            </a:r>
            <a:r>
              <a:rPr lang="en-US" baseline="30000" dirty="0"/>
              <a:t>3</a:t>
            </a:r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en-US" dirty="0"/>
              <a:t>-</a:t>
            </a:r>
            <a:r>
              <a:rPr lang="en-US" baseline="30000" dirty="0"/>
              <a:t>3</a:t>
            </a:r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0BE4E83-F46B-40CC-A789-EC5F010CD017}"/>
              </a:ext>
            </a:extLst>
          </p:cNvPr>
          <p:cNvCxnSpPr>
            <a:cxnSpLocks/>
          </p:cNvCxnSpPr>
          <p:nvPr/>
        </p:nvCxnSpPr>
        <p:spPr>
          <a:xfrm>
            <a:off x="8374531" y="2108849"/>
            <a:ext cx="114643" cy="8909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F7B237D-8BA3-454E-8541-5B78D34A3619}"/>
              </a:ext>
            </a:extLst>
          </p:cNvPr>
          <p:cNvCxnSpPr>
            <a:cxnSpLocks/>
          </p:cNvCxnSpPr>
          <p:nvPr/>
        </p:nvCxnSpPr>
        <p:spPr>
          <a:xfrm>
            <a:off x="5666500" y="1862141"/>
            <a:ext cx="77352" cy="4401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73FA58-520B-486A-823C-23ECAE55070A}"/>
                  </a:ext>
                </a:extLst>
              </p:cNvPr>
              <p:cNvSpPr txBox="1"/>
              <p:nvPr/>
            </p:nvSpPr>
            <p:spPr>
              <a:xfrm>
                <a:off x="-18458" y="6089242"/>
                <a:ext cx="473478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6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pp/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LDA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73FA58-520B-486A-823C-23ECAE550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58" y="6089242"/>
                <a:ext cx="4734780" cy="584775"/>
              </a:xfrm>
              <a:prstGeom prst="rect">
                <a:avLst/>
              </a:prstGeom>
              <a:blipFill>
                <a:blip r:embed="rId5"/>
                <a:stretch>
                  <a:fillRect l="-535" t="-2128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A678C984-5C0E-4E49-B052-23C408395A20}"/>
              </a:ext>
            </a:extLst>
          </p:cNvPr>
          <p:cNvSpPr txBox="1"/>
          <p:nvPr/>
        </p:nvSpPr>
        <p:spPr>
          <a:xfrm>
            <a:off x="4411857" y="5083747"/>
            <a:ext cx="121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Scalar limit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25258E-3FD5-43C5-BC9A-99C8F589A589}"/>
              </a:ext>
            </a:extLst>
          </p:cNvPr>
          <p:cNvCxnSpPr>
            <a:cxnSpLocks/>
          </p:cNvCxnSpPr>
          <p:nvPr/>
        </p:nvCxnSpPr>
        <p:spPr>
          <a:xfrm flipH="1" flipV="1">
            <a:off x="4332303" y="3533314"/>
            <a:ext cx="568438" cy="1550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026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B561A1D-CCDE-4999-BE55-95B9F61F7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3" y="1318334"/>
            <a:ext cx="5260964" cy="4937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SRC phenomenology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independent of N/Z in </a:t>
                </a:r>
                <a:r>
                  <a:rPr lang="en-US" dirty="0" err="1">
                    <a:solidFill>
                      <a:schemeClr val="tx1"/>
                    </a:solidFill>
                  </a:rPr>
                  <a:t>pn</a:t>
                </a:r>
                <a:r>
                  <a:rPr lang="en-US" dirty="0">
                    <a:solidFill>
                      <a:schemeClr val="tx1"/>
                    </a:solidFill>
                  </a:rPr>
                  <a:t> dominant region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Ratio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nuclei where 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Z and outside </a:t>
                </a:r>
                <a:r>
                  <a:rPr lang="en-US" dirty="0" err="1"/>
                  <a:t>pn</a:t>
                </a:r>
                <a:r>
                  <a:rPr lang="en-US" dirty="0"/>
                  <a:t> dominant region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48544" y="1825625"/>
                <a:ext cx="5605325" cy="4351338"/>
              </a:xfrm>
              <a:blipFill>
                <a:blip r:embed="rId4"/>
                <a:stretch>
                  <a:fillRect l="-1957" t="-1401" r="-3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2F63D-E4B1-4414-B59E-2ABB48D3C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054BF0-63B8-49CC-8968-8C0D0DE14F06}"/>
              </a:ext>
            </a:extLst>
          </p:cNvPr>
          <p:cNvCxnSpPr>
            <a:cxnSpLocks/>
          </p:cNvCxnSpPr>
          <p:nvPr/>
        </p:nvCxnSpPr>
        <p:spPr>
          <a:xfrm flipH="1" flipV="1">
            <a:off x="1916025" y="3429000"/>
            <a:ext cx="1349041" cy="13383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43C442-7690-4DDD-9BA1-592B121AEBFC}"/>
              </a:ext>
            </a:extLst>
          </p:cNvPr>
          <p:cNvSpPr txBox="1"/>
          <p:nvPr/>
        </p:nvSpPr>
        <p:spPr>
          <a:xfrm>
            <a:off x="3265065" y="4646288"/>
            <a:ext cx="1547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pn</a:t>
            </a:r>
            <a:r>
              <a:rPr lang="en-US" dirty="0"/>
              <a:t> dominance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/>
              <p:nvPr/>
            </p:nvSpPr>
            <p:spPr>
              <a:xfrm>
                <a:off x="0" y="6176963"/>
                <a:ext cx="495444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7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: (</a:t>
                </a:r>
                <a:r>
                  <a:rPr lang="en-US" sz="1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pp+pn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)/(</a:t>
                </a:r>
                <a:r>
                  <a:rPr lang="en-US" sz="1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nn+np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en-US" sz="15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atio of pair momentum distributions under LDA</a:t>
                </a:r>
                <a:r>
                  <a:rPr lang="en-US" sz="15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AV18 and </a:t>
                </a:r>
                <a14:m>
                  <m:oMath xmlns:m="http://schemas.openxmlformats.org/officeDocument/2006/math">
                    <m:r>
                      <a:rPr lang="en-US" sz="1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5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5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6D7C7D-B976-449E-95BA-FE7330C12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176963"/>
                <a:ext cx="4954442" cy="553998"/>
              </a:xfrm>
              <a:prstGeom prst="rect">
                <a:avLst/>
              </a:prstGeom>
              <a:blipFill>
                <a:blip r:embed="rId5"/>
                <a:stretch>
                  <a:fillRect l="-512" t="-227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23F59022-5A29-4623-9C6D-1411A496FBC2}"/>
              </a:ext>
            </a:extLst>
          </p:cNvPr>
          <p:cNvSpPr/>
          <p:nvPr/>
        </p:nvSpPr>
        <p:spPr>
          <a:xfrm>
            <a:off x="1506178" y="2924117"/>
            <a:ext cx="819694" cy="823532"/>
          </a:xfrm>
          <a:prstGeom prst="ellipse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47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6BB6-2308-AF41-888B-6CAFC94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Other exclusive knockout reactions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3842" y="1564208"/>
                <a:ext cx="5069958" cy="4351338"/>
              </a:xfrm>
            </p:spPr>
            <p:txBody>
              <a:bodyPr/>
              <a:lstStyle/>
              <a:p>
                <a:r>
                  <a:rPr lang="en-US" dirty="0">
                    <a:cs typeface="Arial" panose="020B0604020202020204" pitchFamily="34" charset="0"/>
                  </a:rPr>
                  <a:t>Origin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>
                    <a:cs typeface="Arial" panose="020B0604020202020204" pitchFamily="34" charset="0"/>
                  </a:rPr>
                  <a:t> is not understood</a:t>
                </a:r>
              </a:p>
              <a:p>
                <a:r>
                  <a:rPr lang="en-US" dirty="0">
                    <a:cs typeface="Arial" panose="020B0604020202020204" pitchFamily="34" charset="0"/>
                  </a:rPr>
                  <a:t>Mismatch of scale between one-body (</a:t>
                </a:r>
                <a:r>
                  <a:rPr lang="en-US" dirty="0">
                    <a:solidFill>
                      <a:srgbClr val="002060"/>
                    </a:solidFill>
                    <a:cs typeface="Arial" panose="020B0604020202020204" pitchFamily="34" charset="0"/>
                  </a:rPr>
                  <a:t>high RG</a:t>
                </a:r>
                <a:r>
                  <a:rPr lang="en-US" dirty="0">
                    <a:cs typeface="Arial" panose="020B0604020202020204" pitchFamily="34" charset="0"/>
                  </a:rPr>
                  <a:t>) operator and shell model structure (</a:t>
                </a:r>
                <a:r>
                  <a:rPr lang="en-US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low RG</a:t>
                </a:r>
                <a:r>
                  <a:rPr lang="en-US" dirty="0">
                    <a:cs typeface="Arial" panose="020B0604020202020204" pitchFamily="34" charset="0"/>
                  </a:rPr>
                  <a:t>)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𝑡h𝑒𝑜𝑟𝑦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</m:oMath>
                </a14:m>
                <a:endParaRPr lang="en-US" dirty="0">
                  <a:cs typeface="Arial" panose="020B0604020202020204" pitchFamily="34" charset="0"/>
                </a:endParaRPr>
              </a:p>
              <a:p>
                <a:r>
                  <a:rPr lang="en-US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In progress: apply SRG to reaction operator consistently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888F1-6185-0545-8AD5-5C36252D0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3842" y="1564208"/>
                <a:ext cx="5069958" cy="4351338"/>
              </a:xfrm>
              <a:blipFill>
                <a:blip r:embed="rId3"/>
                <a:stretch>
                  <a:fillRect l="-1995" t="-1166" r="-2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E6E70-28F8-7849-B2D8-F11A4647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8943-58F1-3243-8AC2-3A3F797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F09D-B375-B446-8D61-90653E4EE1AB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/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8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Red (blue) points correspond to neutron-removal (proton-removal) cases. Solid black squares correspond to electron-induced proton knockout data. Figure from J.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Tostevin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A.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Gade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Phys. Rev. C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90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057602 (2014).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8F0CD6-493C-A34E-851A-89DDB4C81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8099"/>
                <a:ext cx="4614530" cy="1169551"/>
              </a:xfrm>
              <a:prstGeom prst="rect">
                <a:avLst/>
              </a:prstGeom>
              <a:blipFill>
                <a:blip r:embed="rId4"/>
                <a:stretch>
                  <a:fillRect l="-549" t="-1075" b="-5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2E34CAF-223D-BF41-9477-96F2B5F5F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" y="1390419"/>
            <a:ext cx="6143003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31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Summary and outlook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1179576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600" dirty="0">
                <a:solidFill>
                  <a:srgbClr val="C00000"/>
                </a:solidFill>
              </a:rPr>
              <a:t>Simple approximations work and are systematically improvable at low RG resolution</a:t>
            </a:r>
          </a:p>
          <a:p>
            <a:pPr>
              <a:lnSpc>
                <a:spcPct val="100000"/>
              </a:lnSpc>
            </a:pPr>
            <a:r>
              <a:rPr lang="en-US" sz="2600" dirty="0"/>
              <a:t>Results suggest that we can analyze high-energy nuclear reactions using low RG resolution structure (e.g., shell model) and consistently evolved operators</a:t>
            </a:r>
          </a:p>
          <a:p>
            <a:pPr lvl="1"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Matching resolution scale between structure and reactions is crucial!</a:t>
            </a:r>
          </a:p>
          <a:p>
            <a:pPr>
              <a:lnSpc>
                <a:spcPct val="100000"/>
              </a:lnSpc>
            </a:pPr>
            <a:r>
              <a:rPr lang="en-US" sz="2600" dirty="0">
                <a:solidFill>
                  <a:srgbClr val="C00000"/>
                </a:solidFill>
              </a:rPr>
              <a:t>Ongoing work: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Extend to cross sections and test scale/scheme dependence of extracted properties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Investigate impact of various corrections: 3-body terms, final state interactions, etc.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Apply to more complicated knock-out reactions (SRG with optical potentials)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Implement uncertainty quantification in low RG resolution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</p:spTree>
    <p:extLst>
      <p:ext uri="{BB962C8B-B14F-4D97-AF65-F5344CB8AC3E}">
        <p14:creationId xmlns:p14="http://schemas.microsoft.com/office/powerpoint/2010/main" val="2458220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825625"/>
            <a:ext cx="1179576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</p:spTree>
    <p:extLst>
      <p:ext uri="{BB962C8B-B14F-4D97-AF65-F5344CB8AC3E}">
        <p14:creationId xmlns:p14="http://schemas.microsoft.com/office/powerpoint/2010/main" val="3700205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Extras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152DAE-8DC0-6749-846B-A3842427D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99" y="1600200"/>
            <a:ext cx="3559324" cy="3200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9CBC2-D684-E54E-9100-EBFEF3BE2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79" y="1600200"/>
            <a:ext cx="3600450" cy="32004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52E7D8-0FC7-8443-A2ED-21811E291267}"/>
              </a:ext>
            </a:extLst>
          </p:cNvPr>
          <p:cNvSpPr txBox="1"/>
          <p:nvPr/>
        </p:nvSpPr>
        <p:spPr>
          <a:xfrm>
            <a:off x="2307771" y="4965975"/>
            <a:ext cx="7576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Fig. 9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Cartoon snapshots of a nucleus at (left) low-RG and (right) high-RG resolutions. The back-to-back nucleons at high-RG resolution are an SRC pair with small center-of-mass momentum.</a:t>
            </a:r>
          </a:p>
        </p:txBody>
      </p:sp>
    </p:spTree>
    <p:extLst>
      <p:ext uri="{BB962C8B-B14F-4D97-AF65-F5344CB8AC3E}">
        <p14:creationId xmlns:p14="http://schemas.microsoft.com/office/powerpoint/2010/main" val="174038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SRG decoupling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3598" y="1825625"/>
                <a:ext cx="4114801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>
                    <a:cs typeface="Arial" panose="020B0604020202020204" pitchFamily="34" charset="0"/>
                  </a:rPr>
                  <a:t>Evolve operators to low RG resolution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>
                  <a:cs typeface="Arial" panose="020B0604020202020204" pitchFamily="34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>
                  <a:solidFill>
                    <a:srgbClr val="C00000"/>
                  </a:solidFill>
                  <a:cs typeface="Arial" panose="020B0604020202020204" pitchFamily="34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altLang="en-US" sz="2600" dirty="0">
                  <a:solidFill>
                    <a:srgbClr val="C00000"/>
                  </a:solidFill>
                  <a:cs typeface="Arial" panose="020B0604020202020204" pitchFamily="34" charset="0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altLang="en-US" sz="2600" dirty="0"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6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600" i="1"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6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6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600" dirty="0">
                    <a:solidFill>
                      <a:srgbClr val="C0000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unitary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3598" y="1825625"/>
                <a:ext cx="4114801" cy="4351338"/>
              </a:xfrm>
              <a:blipFill>
                <a:blip r:embed="rId3"/>
                <a:stretch>
                  <a:fillRect l="-2370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0BEE4DF-D326-47B8-8C8A-A16243FC5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136" y="1690688"/>
            <a:ext cx="6984127" cy="332698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EB458-08A8-4A67-A6DF-74E2B17A5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659709-938F-4D3F-B90B-C23E69FBCECD}"/>
              </a:ext>
            </a:extLst>
          </p:cNvPr>
          <p:cNvSpPr txBox="1"/>
          <p:nvPr/>
        </p:nvSpPr>
        <p:spPr>
          <a:xfrm>
            <a:off x="5685221" y="501767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10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406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SRG decoupling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3598" y="1825625"/>
                <a:ext cx="4114801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>
                    <a:cs typeface="Arial" panose="020B0604020202020204" pitchFamily="34" charset="0"/>
                  </a:rPr>
                  <a:t>Evolve operators to low RG resolution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>
                  <a:cs typeface="Arial" panose="020B0604020202020204" pitchFamily="34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altLang="en-US" sz="260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  <a:p>
                <a:pPr indent="0">
                  <a:lnSpc>
                    <a:spcPct val="100000"/>
                  </a:lnSpc>
                  <a:buNone/>
                </a:pPr>
                <a:r>
                  <a:rPr lang="en-US" altLang="en-US" sz="26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=0→∞</m:t>
                    </m:r>
                  </m:oMath>
                </a14:m>
                <a:r>
                  <a:rPr lang="en-US" altLang="en-US" sz="26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sz="26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is unitary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en-US" sz="2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altLang="en-US" sz="26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p>
                        <m:r>
                          <a:rPr lang="en-US" alt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−1/4</m:t>
                        </m:r>
                      </m:sup>
                    </m:sSup>
                  </m:oMath>
                </a14:m>
                <a:r>
                  <a:rPr lang="en-US" altLang="en-US" sz="26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describes the decoupling scale of the RG evolved operator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3598" y="1825625"/>
                <a:ext cx="4114801" cy="4351338"/>
              </a:xfrm>
              <a:blipFill>
                <a:blip r:embed="rId3"/>
                <a:stretch>
                  <a:fillRect l="-2370" t="-1261" b="-9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12CF15-B58B-456E-B1D7-D5C20A8DF8F9}"/>
              </a:ext>
            </a:extLst>
          </p:cNvPr>
          <p:cNvSpPr txBox="1"/>
          <p:nvPr/>
        </p:nvSpPr>
        <p:spPr>
          <a:xfrm>
            <a:off x="5685221" y="5017672"/>
            <a:ext cx="6392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10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Momentum space matrix elements of Argonne v18 (AV18) under SRG evolution in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channel.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0BEE4DF-D326-47B8-8C8A-A16243FC5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136" y="1690688"/>
            <a:ext cx="6984127" cy="332698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EB458-08A8-4A67-A6DF-74E2B17A5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617912E-B4D4-4E4F-99A1-D80627027677}"/>
              </a:ext>
            </a:extLst>
          </p:cNvPr>
          <p:cNvCxnSpPr>
            <a:cxnSpLocks/>
          </p:cNvCxnSpPr>
          <p:nvPr/>
        </p:nvCxnSpPr>
        <p:spPr>
          <a:xfrm flipH="1">
            <a:off x="9241653" y="2192786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106639-5743-4336-B6ED-2625C4F8D655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31205" y="3387075"/>
            <a:ext cx="736847" cy="807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S-state and D-state contributions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B31ED25F-28BD-874E-A8AC-F177F48F6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13" y="1585912"/>
            <a:ext cx="5373085" cy="4572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C0BFC0-5875-BD41-A4AB-01B696F92858}"/>
                  </a:ext>
                </a:extLst>
              </p:cNvPr>
              <p:cNvSpPr txBox="1"/>
              <p:nvPr/>
            </p:nvSpPr>
            <p:spPr>
              <a:xfrm>
                <a:off x="6096000" y="1997839"/>
                <a:ext cx="5461591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11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Percentage contributions from each channel to the matrix element of the momentum distribution in the deuteron at several relative momentum values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AV18 (left bar at each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el-G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value) and </a:t>
                </a:r>
                <a:r>
                  <a:rPr lang="en-US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Gezerlis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2000" baseline="30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2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(right bar) potentials. We compare unevolved and SRG-evolved (both wave function and operator, so the net matrix element is unchanged) results where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20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endParaRPr lang="en-US" sz="2000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C0BFC0-5875-BD41-A4AB-01B696F92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97839"/>
                <a:ext cx="5461591" cy="2862322"/>
              </a:xfrm>
              <a:prstGeom prst="rect">
                <a:avLst/>
              </a:prstGeom>
              <a:blipFill>
                <a:blip r:embed="rId3"/>
                <a:stretch>
                  <a:fillRect l="-1160" t="-1327" b="-3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3482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Motivation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9B0A8-4217-4ADF-88ED-4DAEDFEE6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127FBCB-EBB5-4F55-B02B-00C1796D2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7706FAC-0C3C-4F74-B1DA-9200450A14F3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6ACA173-ECD2-4C4F-A676-7CA966D73397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099D78D-1E45-48E5-9818-5A688A828B9A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123B21-FB28-470C-AB2E-D7DEDE6D69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318DC32-9233-4F75-9587-D82B38C8A499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49AFEA-A3E7-40E8-9C14-2C1CBFEE0971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D364BFE-AEB0-4ADD-AF00-5F52015DF0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35C4B3E-824C-4738-9D47-36969E0D28A0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B4E408F-8BCD-4388-A087-A0509F43A354}"/>
              </a:ext>
            </a:extLst>
          </p:cNvPr>
          <p:cNvSpPr txBox="1">
            <a:spLocks/>
          </p:cNvSpPr>
          <p:nvPr/>
        </p:nvSpPr>
        <p:spPr>
          <a:xfrm>
            <a:off x="292963" y="1834503"/>
            <a:ext cx="8202967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/>
              <a:t>Recent experiments have been able to isolate processes where short-range correlation (SRC) physics is dominant and well accounted for by SRC phenomenology</a:t>
            </a:r>
          </a:p>
          <a:p>
            <a:pPr>
              <a:lnSpc>
                <a:spcPct val="110000"/>
              </a:lnSpc>
              <a:defRPr/>
            </a:pPr>
            <a:r>
              <a:rPr lang="en-US" sz="2400" dirty="0"/>
              <a:t>SRC physics at </a:t>
            </a:r>
            <a:r>
              <a:rPr lang="en-US" sz="2400" dirty="0">
                <a:solidFill>
                  <a:srgbClr val="C00000"/>
                </a:solidFill>
              </a:rPr>
              <a:t>low RG resolution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The SRC </a:t>
            </a:r>
            <a:r>
              <a:rPr lang="en-US" sz="2000" i="1" dirty="0">
                <a:solidFill>
                  <a:srgbClr val="C00000"/>
                </a:solidFill>
              </a:rPr>
              <a:t>physics</a:t>
            </a:r>
            <a:r>
              <a:rPr lang="en-US" sz="2000" dirty="0">
                <a:solidFill>
                  <a:srgbClr val="C00000"/>
                </a:solidFill>
              </a:rPr>
              <a:t> is shifted into the reaction operators from the nuclear wave function (which becomes soft)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rgbClr val="C00000"/>
                </a:solidFill>
              </a:rPr>
              <a:t>Operators do not become hard which simplifies calculations</a:t>
            </a: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endParaRPr lang="en-US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61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Factorization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7" name="Content Placeholder 6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586B86E6-B459-EF4E-A08E-E3D20B09CE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77" y="1690688"/>
            <a:ext cx="4819586" cy="4572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0240BD19-E259-CF48-9511-194C80BE2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863" y="1690688"/>
            <a:ext cx="711013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8147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ECE9C7-FBB0-B54D-8E92-C3BC6CA96E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600" dirty="0">
                    <a:solidFill>
                      <a:srgbClr val="002060"/>
                    </a:solidFill>
                  </a:rPr>
                  <a:t>SRG </a:t>
                </a:r>
                <a14:m>
                  <m:oMath xmlns:m="http://schemas.openxmlformats.org/officeDocument/2006/math">
                    <m:r>
                      <a:rPr lang="en-US" sz="36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600" dirty="0">
                    <a:solidFill>
                      <a:srgbClr val="002060"/>
                    </a:solidFill>
                  </a:rPr>
                  <a:t> dependence in momentum distributions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ECE9C7-FBB0-B54D-8E92-C3BC6CA96E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 descr="Chart, histogram&#10;&#10;Description automatically generated">
            <a:extLst>
              <a:ext uri="{FF2B5EF4-FFF2-40B4-BE49-F238E27FC236}">
                <a16:creationId xmlns:a16="http://schemas.microsoft.com/office/drawing/2014/main" id="{F491FE70-E21F-D84F-ABD2-049D3BD92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337625" cy="41148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E489D-C774-493D-9776-6F88309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C677428B-BB61-7647-B257-E0EB394AA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43376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96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Motivation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963" y="1834503"/>
            <a:ext cx="8202967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Recent experiments have been able to isolate processes where short-range correlation (SRC) physics is dominant and well accounted for by SRC phenomenology</a:t>
            </a:r>
          </a:p>
          <a:p>
            <a:pPr>
              <a:lnSpc>
                <a:spcPct val="110000"/>
              </a:lnSpc>
              <a:defRPr/>
            </a:pPr>
            <a:r>
              <a:rPr lang="en-US" sz="2400" dirty="0"/>
              <a:t>SRC physics at </a:t>
            </a:r>
            <a:r>
              <a:rPr lang="en-US" sz="2400" dirty="0">
                <a:solidFill>
                  <a:srgbClr val="C00000"/>
                </a:solidFill>
              </a:rPr>
              <a:t>low RG resolution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/>
              <a:t>The SRC </a:t>
            </a:r>
            <a:r>
              <a:rPr lang="en-US" sz="2000" i="1" dirty="0"/>
              <a:t>physics</a:t>
            </a:r>
            <a:r>
              <a:rPr lang="en-US" sz="2000" dirty="0"/>
              <a:t> is shifted into the reaction operators from the nuclear wave function (which becomes soft)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/>
              <a:t>Operators do not become hard which simplifies calculations</a:t>
            </a: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>
                <a:solidFill>
                  <a:srgbClr val="C00000"/>
                </a:solidFill>
              </a:rPr>
              <a:t>Experimental resolution (set by momentum of probe) is the same in both pictures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2400" dirty="0">
                <a:solidFill>
                  <a:srgbClr val="C00000"/>
                </a:solidFill>
              </a:rPr>
              <a:t>Same observables but different physical interpretation!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500"/>
              </a:spcBef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9B0A8-4217-4ADF-88ED-4DAEDFEE6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127FBCB-EBB5-4F55-B02B-00C1796D2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703897"/>
            <a:ext cx="3703320" cy="569741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7706FAC-0C3C-4F74-B1DA-9200450A14F3}"/>
              </a:ext>
            </a:extLst>
          </p:cNvPr>
          <p:cNvSpPr txBox="1"/>
          <p:nvPr/>
        </p:nvSpPr>
        <p:spPr>
          <a:xfrm>
            <a:off x="10782312" y="106168"/>
            <a:ext cx="123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knock-out 2 high-k nucleons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6ACA173-ECD2-4C4F-A676-7CA966D73397}"/>
              </a:ext>
            </a:extLst>
          </p:cNvPr>
          <p:cNvGrpSpPr/>
          <p:nvPr/>
        </p:nvGrpSpPr>
        <p:grpSpPr>
          <a:xfrm>
            <a:off x="8848752" y="3017520"/>
            <a:ext cx="1819248" cy="719750"/>
            <a:chOff x="8848752" y="3017520"/>
            <a:chExt cx="1819248" cy="71975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099D78D-1E45-48E5-9818-5A688A828B9A}"/>
                </a:ext>
              </a:extLst>
            </p:cNvPr>
            <p:cNvSpPr txBox="1"/>
            <p:nvPr/>
          </p:nvSpPr>
          <p:spPr>
            <a:xfrm>
              <a:off x="8848752" y="3367938"/>
              <a:ext cx="15819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excite SRC pair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123B21-FB28-470C-AB2E-D7DEDE6D69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007" y="3017520"/>
              <a:ext cx="520993" cy="350418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318DC32-9233-4F75-9587-D82B38C8A499}"/>
              </a:ext>
            </a:extLst>
          </p:cNvPr>
          <p:cNvGrpSpPr/>
          <p:nvPr/>
        </p:nvGrpSpPr>
        <p:grpSpPr>
          <a:xfrm>
            <a:off x="8690547" y="6073250"/>
            <a:ext cx="2078861" cy="713217"/>
            <a:chOff x="8690547" y="6073250"/>
            <a:chExt cx="2078861" cy="71321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49AFEA-A3E7-40E8-9C14-2C1CBFEE0971}"/>
                </a:ext>
              </a:extLst>
            </p:cNvPr>
            <p:cNvSpPr txBox="1"/>
            <p:nvPr/>
          </p:nvSpPr>
          <p:spPr>
            <a:xfrm>
              <a:off x="8690547" y="6417135"/>
              <a:ext cx="207886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low-k initial pair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D364BFE-AEB0-4ADD-AF00-5F52015DF0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710" y="6073250"/>
              <a:ext cx="361306" cy="328062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35C4B3E-824C-4738-9D47-36969E0D28A0}"/>
              </a:ext>
            </a:extLst>
          </p:cNvPr>
          <p:cNvSpPr txBox="1"/>
          <p:nvPr/>
        </p:nvSpPr>
        <p:spPr>
          <a:xfrm>
            <a:off x="10886159" y="3354963"/>
            <a:ext cx="1234415" cy="646331"/>
          </a:xfrm>
          <a:prstGeom prst="rect">
            <a:avLst/>
          </a:prstGeom>
          <a:solidFill>
            <a:srgbClr val="F8D4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same</a:t>
            </a:r>
            <a:r>
              <a:rPr lang="en-US" b="1" dirty="0"/>
              <a:t> expt. resolution</a:t>
            </a:r>
          </a:p>
        </p:txBody>
      </p:sp>
    </p:spTree>
    <p:extLst>
      <p:ext uri="{BB962C8B-B14F-4D97-AF65-F5344CB8AC3E}">
        <p14:creationId xmlns:p14="http://schemas.microsoft.com/office/powerpoint/2010/main" val="333949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 (SRG)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51776D-BB55-0846-A6D9-97884EF81016}"/>
              </a:ext>
            </a:extLst>
          </p:cNvPr>
          <p:cNvSpPr/>
          <p:nvPr/>
        </p:nvSpPr>
        <p:spPr>
          <a:xfrm>
            <a:off x="8967729" y="2060709"/>
            <a:ext cx="3107040" cy="3642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15B1B5A-8357-5748-BF0C-BB90B4AC953C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A4C36-4CC4-EF4E-AAC3-123C17150A47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4B8703-9CFE-7141-B6ED-8F3DB62DA86D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E1FD51-E6AD-4944-BC36-A02F6434D611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0E7DD-84E0-3947-ABAB-BB556E01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8FBB0F-6E99-5A45-8686-938993C0A350}"/>
              </a:ext>
            </a:extLst>
          </p:cNvPr>
          <p:cNvSpPr/>
          <p:nvPr/>
        </p:nvSpPr>
        <p:spPr>
          <a:xfrm>
            <a:off x="8862646" y="5333079"/>
            <a:ext cx="211016" cy="176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19C0B1-5284-43E6-9A65-C3A9B7D5B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7537" y="1829877"/>
                <a:ext cx="4297680" cy="435254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AV18 wave function has significant SRC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latin typeface="Arial" panose="020B0604020202020204" pitchFamily="34" charset="0"/>
                  </a:rPr>
                  <a:t>What happens to the</a:t>
                </a:r>
                <a:r>
                  <a:rPr lang="en-US" sz="2400" dirty="0"/>
                  <a:t> wave function at low RG resolution?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</a:rPr>
                  <a:t>Use SRG to unitarily evolve to low RG resolution where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</a:rPr>
                  <a:t> gives the decoupling scale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7537" y="1829877"/>
                <a:ext cx="4297680" cy="4352544"/>
              </a:xfrm>
              <a:blipFill>
                <a:blip r:embed="rId4"/>
                <a:stretch>
                  <a:fillRect l="-2065" t="-1166" r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4545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</a:rPr>
              <a:t>Similarity Renormalization Group (SRG)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F29B-3234-BA48-90EA-50225537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04" y="1974518"/>
            <a:ext cx="7350596" cy="3840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CCC00C-E7C2-4E47-ADAE-11896A8744AA}"/>
              </a:ext>
            </a:extLst>
          </p:cNvPr>
          <p:cNvSpPr txBox="1"/>
          <p:nvPr/>
        </p:nvSpPr>
        <p:spPr>
          <a:xfrm>
            <a:off x="6580474" y="1599045"/>
            <a:ext cx="167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 in AV18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618CC6-8ABB-A242-96B5-03D2A36F1058}"/>
              </a:ext>
            </a:extLst>
          </p:cNvPr>
          <p:cNvCxnSpPr>
            <a:cxnSpLocks/>
          </p:cNvCxnSpPr>
          <p:nvPr/>
        </p:nvCxnSpPr>
        <p:spPr>
          <a:xfrm flipH="1">
            <a:off x="6096000" y="2045817"/>
            <a:ext cx="1232338" cy="1324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71F045-D8BC-4749-95CE-E502A86CED68}"/>
              </a:ext>
            </a:extLst>
          </p:cNvPr>
          <p:cNvCxnSpPr>
            <a:cxnSpLocks/>
          </p:cNvCxnSpPr>
          <p:nvPr/>
        </p:nvCxnSpPr>
        <p:spPr>
          <a:xfrm flipH="1">
            <a:off x="9121346" y="1975055"/>
            <a:ext cx="290351" cy="5022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0A3A9BA-3767-1D49-958A-C176B6C7E964}"/>
              </a:ext>
            </a:extLst>
          </p:cNvPr>
          <p:cNvSpPr txBox="1"/>
          <p:nvPr/>
        </p:nvSpPr>
        <p:spPr>
          <a:xfrm>
            <a:off x="9032314" y="1584152"/>
            <a:ext cx="1352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SRC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68C490-D018-D042-B618-D75D7384DD8E}"/>
              </a:ext>
            </a:extLst>
          </p:cNvPr>
          <p:cNvSpPr txBox="1"/>
          <p:nvPr/>
        </p:nvSpPr>
        <p:spPr>
          <a:xfrm>
            <a:off x="6292467" y="5703101"/>
            <a:ext cx="53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Fig. 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SRG evolution of deuteron wave function in coordinate space for AV18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010BF7-9648-A744-9D5F-34233DC6E7DB}"/>
              </a:ext>
            </a:extLst>
          </p:cNvPr>
          <p:cNvSpPr txBox="1"/>
          <p:nvPr/>
        </p:nvSpPr>
        <p:spPr>
          <a:xfrm>
            <a:off x="7662040" y="334745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6C3445-CC98-F046-889C-C8F4689A8618}"/>
              </a:ext>
            </a:extLst>
          </p:cNvPr>
          <p:cNvSpPr txBox="1"/>
          <p:nvPr/>
        </p:nvSpPr>
        <p:spPr>
          <a:xfrm>
            <a:off x="6111764" y="4309146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7A1B76-CAC0-6E4B-BA5E-246C82D589F6}"/>
              </a:ext>
            </a:extLst>
          </p:cNvPr>
          <p:cNvSpPr txBox="1"/>
          <p:nvPr/>
        </p:nvSpPr>
        <p:spPr>
          <a:xfrm>
            <a:off x="11063451" y="3322464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S-state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5B7BEC-9E83-4D4B-8B61-96EBC82E65CB}"/>
              </a:ext>
            </a:extLst>
          </p:cNvPr>
          <p:cNvSpPr txBox="1"/>
          <p:nvPr/>
        </p:nvSpPr>
        <p:spPr>
          <a:xfrm>
            <a:off x="9513175" y="4284160"/>
            <a:ext cx="104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04E5E-4E62-9B40-AA59-B58115653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8C873-6BC8-4D34-ACA6-040D597D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CC4BD5-357F-4B19-8553-A7E3E2BD0E16}"/>
              </a:ext>
            </a:extLst>
          </p:cNvPr>
          <p:cNvSpPr txBox="1"/>
          <p:nvPr/>
        </p:nvSpPr>
        <p:spPr>
          <a:xfrm>
            <a:off x="0" y="6553626"/>
            <a:ext cx="4856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Gezerlis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Phys. Rev. C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054323 (2014)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D2F611-E013-4F77-9549-2B21EF408A35}"/>
              </a:ext>
            </a:extLst>
          </p:cNvPr>
          <p:cNvSpPr/>
          <p:nvPr/>
        </p:nvSpPr>
        <p:spPr>
          <a:xfrm>
            <a:off x="10553700" y="2325950"/>
            <a:ext cx="1297989" cy="568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957" y="1829877"/>
            <a:ext cx="41148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SRC physics in AV18 is gone from wave function at low RG resolution 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Deuteron wave functions become soft and D-state probability goes down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00000"/>
                </a:solidFill>
              </a:rPr>
              <a:t>Observables such as asymptotic D-S ratio are the same</a:t>
            </a:r>
          </a:p>
          <a:p>
            <a:pPr>
              <a:lnSpc>
                <a:spcPct val="100000"/>
              </a:lnSpc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20AA9-A6D4-064E-96FB-3B7DED5653B1}"/>
              </a:ext>
            </a:extLst>
          </p:cNvPr>
          <p:cNvSpPr txBox="1"/>
          <p:nvPr/>
        </p:nvSpPr>
        <p:spPr>
          <a:xfrm>
            <a:off x="10319279" y="2128378"/>
            <a:ext cx="176683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SRG evolved</a:t>
            </a:r>
          </a:p>
        </p:txBody>
      </p:sp>
    </p:spTree>
    <p:extLst>
      <p:ext uri="{BB962C8B-B14F-4D97-AF65-F5344CB8AC3E}">
        <p14:creationId xmlns:p14="http://schemas.microsoft.com/office/powerpoint/2010/main" val="622453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A9B3-1B32-894B-93C2-F90FB63CB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600" dirty="0"/>
              <a:t>Soft wave functions at low RG resolution</a:t>
            </a:r>
          </a:p>
          <a:p>
            <a:pPr lvl="1"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Where does the SRC physics go?</a:t>
            </a:r>
          </a:p>
          <a:p>
            <a:pPr>
              <a:lnSpc>
                <a:spcPct val="100000"/>
              </a:lnSpc>
            </a:pPr>
            <a:endParaRPr lang="en-US" sz="2600" dirty="0"/>
          </a:p>
          <a:p>
            <a:pPr marL="0" indent="0" algn="ctr">
              <a:lnSpc>
                <a:spcPct val="100000"/>
              </a:lnSpc>
              <a:buNone/>
            </a:pPr>
            <a:endParaRPr lang="en-US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</p:spTree>
    <p:extLst>
      <p:ext uri="{BB962C8B-B14F-4D97-AF65-F5344CB8AC3E}">
        <p14:creationId xmlns:p14="http://schemas.microsoft.com/office/powerpoint/2010/main" val="364295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Soft wave functions at low RG resolution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Where does the SRC physics go?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600" dirty="0"/>
                  <a:t>SRC physics shifts to the operators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  <m:sup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sz="26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6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p>
                          <m:sSupPr>
                            <m:ctrlPr>
                              <a:rPr lang="en-US" sz="26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p>
                            <m:r>
                              <a:rPr lang="en-US" sz="2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p>
                        <m:sSubSup>
                          <m:sSubSupPr>
                            <m:ctrlPr>
                              <a:rPr lang="en-US" sz="26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6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  <m:sup>
                            <m:r>
                              <a:rPr lang="en-US" sz="26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p>
                        </m:sSubSup>
                      </m:e>
                    </m:d>
                  </m:oMath>
                </a14:m>
                <a:endParaRPr lang="en-US" sz="1400" dirty="0"/>
              </a:p>
              <a:p>
                <a:pPr>
                  <a:lnSpc>
                    <a:spcPct val="100000"/>
                  </a:lnSpc>
                </a:pPr>
                <a:r>
                  <a:rPr lang="en-US" sz="2600" dirty="0"/>
                  <a:t>Apply SRG transformations to momentum distribution operator</a:t>
                </a:r>
              </a:p>
              <a:p>
                <a:pPr>
                  <a:lnSpc>
                    <a:spcPct val="100000"/>
                  </a:lnSpc>
                </a:pPr>
                <a:endParaRPr lang="en-US" sz="1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h𝑖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m:rPr>
                              <m:brk m:alnAt="7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brk m:alnAt="7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6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6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6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num>
                                <m:den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nary>
                    </m:oMath>
                  </m:oMathPara>
                </a14:m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</p:spTree>
    <p:extLst>
      <p:ext uri="{BB962C8B-B14F-4D97-AF65-F5344CB8AC3E}">
        <p14:creationId xmlns:p14="http://schemas.microsoft.com/office/powerpoint/2010/main" val="2198677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9C7-FBB0-B54D-8E92-C3BC6CA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2060"/>
                </a:solidFill>
              </a:rPr>
              <a:t>Momentum distributions at low RG resolution</a:t>
            </a:r>
            <a:endParaRPr lang="en-US" sz="4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Deuteron example</a:t>
                </a:r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6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FA9B3-1B32-894B-93C2-F90FB63C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336" y="1825625"/>
                <a:ext cx="6080464" cy="4351338"/>
              </a:xfrm>
              <a:blipFill>
                <a:blip r:embed="rId3"/>
                <a:stretch>
                  <a:fillRect l="-150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2BB9-1F00-304F-9B4C-2EBE5F44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F09D-B375-B446-8D61-90653E4EE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BB4B8-B39A-464B-8734-1E1A7B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Anthony Tropiano, APS DNP 2021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/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Fig. 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Contributions to deuteron momentum distribution with AV18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=1.35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E7A94F-E80E-4F3A-B6AC-2E66294C6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9" y="6171558"/>
                <a:ext cx="4580878" cy="584775"/>
              </a:xfrm>
              <a:prstGeom prst="rect">
                <a:avLst/>
              </a:prstGeom>
              <a:blipFill>
                <a:blip r:embed="rId4"/>
                <a:stretch>
                  <a:fillRect l="-831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08245BD-FF2F-4787-A4D3-32D373812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238"/>
            <a:ext cx="511328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4604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tropiano_template" id="{8ACF2334-C2FD-8141-999E-28AEB25033D5}" vid="{ABC7C493-BD48-4F45-A297-EB76FB07899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2423</TotalTime>
  <Words>2866</Words>
  <Application>Microsoft Macintosh PowerPoint</Application>
  <PresentationFormat>Widescreen</PresentationFormat>
  <Paragraphs>344</Paragraphs>
  <Slides>31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Cambria Math</vt:lpstr>
      <vt:lpstr>1_Office Theme</vt:lpstr>
      <vt:lpstr>Office Theme</vt:lpstr>
      <vt:lpstr>Short-range correlation physics at low RG resolution</vt:lpstr>
      <vt:lpstr>Motivation</vt:lpstr>
      <vt:lpstr>Motivation</vt:lpstr>
      <vt:lpstr>Motivation</vt:lpstr>
      <vt:lpstr>Similarity Renormalization Group (SRG)</vt:lpstr>
      <vt:lpstr>Similarity Renormalization Group (SRG)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Momentum distributions at low RG resolution</vt:lpstr>
      <vt:lpstr>Proton momentum distributions</vt:lpstr>
      <vt:lpstr>Proton momentum distributions</vt:lpstr>
      <vt:lpstr>Proton momentum distributions</vt:lpstr>
      <vt:lpstr>SRC scaling factors</vt:lpstr>
      <vt:lpstr>SRC phenomenology</vt:lpstr>
      <vt:lpstr>SRC phenomenology</vt:lpstr>
      <vt:lpstr>SRC phenomenology</vt:lpstr>
      <vt:lpstr>Other exclusive knockout reactions</vt:lpstr>
      <vt:lpstr>Summary and outlook</vt:lpstr>
      <vt:lpstr>Extras</vt:lpstr>
      <vt:lpstr>Extras</vt:lpstr>
      <vt:lpstr>SRG decoupling</vt:lpstr>
      <vt:lpstr>SRG decoupling</vt:lpstr>
      <vt:lpstr>S-state and D-state contributions</vt:lpstr>
      <vt:lpstr>Factorization</vt:lpstr>
      <vt:lpstr>SRG λ dependence in momentum distributions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Short-range correlation physics from operator evolution</dc:title>
  <dc:creator>Tropiano, Anthony</dc:creator>
  <cp:lastModifiedBy>Anthony Tropiano</cp:lastModifiedBy>
  <cp:revision>133</cp:revision>
  <dcterms:created xsi:type="dcterms:W3CDTF">2021-04-13T22:10:52Z</dcterms:created>
  <dcterms:modified xsi:type="dcterms:W3CDTF">2021-10-05T15:43:42Z</dcterms:modified>
</cp:coreProperties>
</file>